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344232-6FDE-4929-843C-DBED4ABC1CE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08235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44232-6FDE-4929-843C-DBED4ABC1CE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86102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44232-6FDE-4929-843C-DBED4ABC1CE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5086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44232-6FDE-4929-843C-DBED4ABC1CE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409075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344232-6FDE-4929-843C-DBED4ABC1CE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597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344232-6FDE-4929-843C-DBED4ABC1CE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9279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344232-6FDE-4929-843C-DBED4ABC1CEC}"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32468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44232-6FDE-4929-843C-DBED4ABC1CEC}"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3347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44232-6FDE-4929-843C-DBED4ABC1CEC}"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44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69417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4843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44232-6FDE-4929-843C-DBED4ABC1CEC}" type="datetimeFigureOut">
              <a:rPr lang="en-US" smtClean="0"/>
              <a:t>3/8/2021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AC40E-9DB6-43B8-AC06-3615BA47B1E2}" type="slidenum">
              <a:rPr lang="en-US" smtClean="0"/>
              <a:t>‹#›</a:t>
            </a:fld>
            <a:endParaRPr lang="en-US"/>
          </a:p>
        </p:txBody>
      </p:sp>
    </p:spTree>
    <p:extLst>
      <p:ext uri="{BB962C8B-B14F-4D97-AF65-F5344CB8AC3E}">
        <p14:creationId xmlns:p14="http://schemas.microsoft.com/office/powerpoint/2010/main" val="73861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umanresources.acade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p:blipFill>
        <p:spPr>
          <a:xfrm>
            <a:off x="473461" y="1761141"/>
            <a:ext cx="7175599" cy="4783733"/>
          </a:xfrm>
          <a:prstGeom prst="rect">
            <a:avLst/>
          </a:prstGeom>
        </p:spPr>
      </p:pic>
    </p:spTree>
    <p:extLst>
      <p:ext uri="{BB962C8B-B14F-4D97-AF65-F5344CB8AC3E}">
        <p14:creationId xmlns:p14="http://schemas.microsoft.com/office/powerpoint/2010/main" val="275488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ADA: Reasonable Accommodation</a:t>
            </a:r>
            <a:endParaRPr lang="en-US" dirty="0"/>
          </a:p>
        </p:txBody>
      </p:sp>
      <p:sp>
        <p:nvSpPr>
          <p:cNvPr id="3" name="Content Placeholder 2"/>
          <p:cNvSpPr>
            <a:spLocks noGrp="1"/>
          </p:cNvSpPr>
          <p:nvPr>
            <p:ph idx="1"/>
          </p:nvPr>
        </p:nvSpPr>
        <p:spPr>
          <a:xfrm>
            <a:off x="838200" y="3117273"/>
            <a:ext cx="10515600" cy="3059690"/>
          </a:xfrm>
        </p:spPr>
        <p:txBody>
          <a:bodyPr>
            <a:normAutofit lnSpcReduction="10000"/>
          </a:bodyPr>
          <a:lstStyle/>
          <a:p>
            <a:pPr marL="0" indent="0">
              <a:buNone/>
            </a:pPr>
            <a:r>
              <a:rPr lang="en-US" b="1" dirty="0"/>
              <a:t>Q. How would you respond?</a:t>
            </a:r>
            <a:endParaRPr lang="en-US" dirty="0"/>
          </a:p>
          <a:p>
            <a:pPr marL="0" indent="0">
              <a:buNone/>
            </a:pPr>
            <a:r>
              <a:rPr lang="en-US" dirty="0"/>
              <a:t>An employee with a diagnosis of Bi-Polar Disorder works with Human Resources to request a flexible schedule for medication changes, including an exemption from night shifts and additional leave he would otherwise not be entitled to under the regular leave system.  One of his co-workers complains to you that “it’s not fair” that the employee does not have to work the night shift and “gets more than his fair share” of leave.</a:t>
            </a:r>
          </a:p>
        </p:txBody>
      </p:sp>
    </p:spTree>
    <p:extLst>
      <p:ext uri="{BB962C8B-B14F-4D97-AF65-F5344CB8AC3E}">
        <p14:creationId xmlns:p14="http://schemas.microsoft.com/office/powerpoint/2010/main" val="11587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ADA: Reasonable Accommodation</a:t>
            </a:r>
            <a:endParaRPr lang="en-US" dirty="0"/>
          </a:p>
        </p:txBody>
      </p:sp>
      <p:sp>
        <p:nvSpPr>
          <p:cNvPr id="3" name="Content Placeholder 2"/>
          <p:cNvSpPr>
            <a:spLocks noGrp="1"/>
          </p:cNvSpPr>
          <p:nvPr>
            <p:ph idx="1"/>
          </p:nvPr>
        </p:nvSpPr>
        <p:spPr>
          <a:xfrm>
            <a:off x="838200" y="3117273"/>
            <a:ext cx="10515600" cy="3059690"/>
          </a:xfrm>
        </p:spPr>
        <p:txBody>
          <a:bodyPr>
            <a:normAutofit lnSpcReduction="10000"/>
          </a:bodyPr>
          <a:lstStyle/>
          <a:p>
            <a:pPr marL="0" indent="0">
              <a:buNone/>
            </a:pPr>
            <a:r>
              <a:rPr lang="en-US" b="1" dirty="0"/>
              <a:t>Q. What would you do?</a:t>
            </a:r>
            <a:endParaRPr lang="en-US" dirty="0"/>
          </a:p>
          <a:p>
            <a:pPr marL="0" indent="0">
              <a:buNone/>
            </a:pPr>
            <a:r>
              <a:rPr lang="en-US" dirty="0"/>
              <a:t>You work in Human Resources.  A supervisor in charge of 30 employees manages an on-call schedule in which each employee is required to be on-call 3-4 nights per month.  An employee with a seizure disorder requests an exemption from on-call as a reasonable accommodation.  She has supporting documentation from her treating physician, but the supervisor informs her that “I don’t make exceptions to the rule for anyone or any reason.”</a:t>
            </a:r>
          </a:p>
        </p:txBody>
      </p:sp>
    </p:spTree>
    <p:extLst>
      <p:ext uri="{BB962C8B-B14F-4D97-AF65-F5344CB8AC3E}">
        <p14:creationId xmlns:p14="http://schemas.microsoft.com/office/powerpoint/2010/main" val="281665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a:t>The Case</a:t>
            </a:r>
            <a:endParaRPr lang="en-US" dirty="0"/>
          </a:p>
        </p:txBody>
      </p:sp>
      <p:sp>
        <p:nvSpPr>
          <p:cNvPr id="3" name="Content Placeholder 2"/>
          <p:cNvSpPr>
            <a:spLocks noGrp="1"/>
          </p:cNvSpPr>
          <p:nvPr>
            <p:ph idx="1"/>
          </p:nvPr>
        </p:nvSpPr>
        <p:spPr>
          <a:xfrm>
            <a:off x="838200" y="2297518"/>
            <a:ext cx="10515600" cy="3575137"/>
          </a:xfrm>
        </p:spPr>
        <p:txBody>
          <a:bodyPr>
            <a:normAutofit fontScale="92500" lnSpcReduction="10000"/>
          </a:bodyPr>
          <a:lstStyle/>
          <a:p>
            <a:pPr marL="0" indent="0">
              <a:buNone/>
            </a:pPr>
            <a:r>
              <a:rPr lang="en-US" dirty="0"/>
              <a:t>In </a:t>
            </a:r>
            <a:r>
              <a:rPr lang="en-US" i="1" dirty="0"/>
              <a:t>U.S. Airways, Inc. v. Barnett</a:t>
            </a:r>
            <a:r>
              <a:rPr lang="en-US" dirty="0"/>
              <a:t>, the Supreme Court elaborated its position on reasonable accommodations as preferential treatment.  </a:t>
            </a:r>
            <a:r>
              <a:rPr lang="en-US" i="1" dirty="0"/>
              <a:t>Id</a:t>
            </a:r>
            <a:r>
              <a:rPr lang="en-US" dirty="0"/>
              <a:t>. at 397.  Discussing whether the ADA sanctions such treatment, the Court noted that, “[t]he Act requires preferences in the form of ‘reasonable accommodations’ that are needed for those with disabilities to obtain the same workplace opportunities that those without disabilities automatically enjoy. By definition any special ‘accommodation’ requires the employer to treat an employee with a disability differently, </a:t>
            </a:r>
            <a:r>
              <a:rPr lang="en-US" dirty="0" err="1"/>
              <a:t>i</a:t>
            </a:r>
            <a:r>
              <a:rPr lang="en-US" dirty="0"/>
              <a:t>. e., preferentially.”  </a:t>
            </a:r>
            <a:r>
              <a:rPr lang="en-US" i="1" dirty="0"/>
              <a:t>Id</a:t>
            </a:r>
            <a:r>
              <a:rPr lang="en-US" dirty="0"/>
              <a:t>.  Thus, the Court established that reasonable accommodations are, by their very nature, often an exception to a rule, policy, or practice within the organization.</a:t>
            </a:r>
          </a:p>
        </p:txBody>
      </p:sp>
      <p:sp>
        <p:nvSpPr>
          <p:cNvPr id="4" name="TextBox 3"/>
          <p:cNvSpPr txBox="1"/>
          <p:nvPr/>
        </p:nvSpPr>
        <p:spPr>
          <a:xfrm>
            <a:off x="473825" y="6053852"/>
            <a:ext cx="4738157" cy="369332"/>
          </a:xfrm>
          <a:prstGeom prst="rect">
            <a:avLst/>
          </a:prstGeom>
          <a:noFill/>
        </p:spPr>
        <p:txBody>
          <a:bodyPr wrap="none" rtlCol="0">
            <a:spAutoFit/>
          </a:bodyPr>
          <a:lstStyle/>
          <a:p>
            <a:r>
              <a:rPr lang="en-US" i="1" dirty="0"/>
              <a:t>U.S. Airways, Inc. v. Barnett</a:t>
            </a:r>
            <a:r>
              <a:rPr lang="en-US" dirty="0"/>
              <a:t>, 535 U.S. 391 (2002).</a:t>
            </a:r>
          </a:p>
        </p:txBody>
      </p:sp>
    </p:spTree>
    <p:extLst>
      <p:ext uri="{BB962C8B-B14F-4D97-AF65-F5344CB8AC3E}">
        <p14:creationId xmlns:p14="http://schemas.microsoft.com/office/powerpoint/2010/main" val="42649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Bottom Line</a:t>
            </a:r>
          </a:p>
        </p:txBody>
      </p:sp>
      <p:sp>
        <p:nvSpPr>
          <p:cNvPr id="3" name="Content Placeholder 2"/>
          <p:cNvSpPr>
            <a:spLocks noGrp="1"/>
          </p:cNvSpPr>
          <p:nvPr>
            <p:ph idx="1"/>
          </p:nvPr>
        </p:nvSpPr>
        <p:spPr>
          <a:xfrm>
            <a:off x="838200" y="3125585"/>
            <a:ext cx="10515600" cy="3051378"/>
          </a:xfrm>
        </p:spPr>
        <p:txBody>
          <a:bodyPr>
            <a:normAutofit/>
          </a:bodyPr>
          <a:lstStyle/>
          <a:p>
            <a:pPr marL="0" indent="0">
              <a:buNone/>
            </a:pPr>
            <a:r>
              <a:rPr lang="en-US" dirty="0"/>
              <a:t>Employers must provide reasonable accommodation to employees with disabilities unless doing so would cause undue hardship for the business.  </a:t>
            </a:r>
            <a:r>
              <a:rPr lang="en-US" i="1" dirty="0"/>
              <a:t>U.S. Airways </a:t>
            </a:r>
            <a:r>
              <a:rPr lang="en-US" dirty="0"/>
              <a:t>clarified that, in many cases, an accommodation constitutes preferential treatment.  Reasonable accommodations therefore may grant preference to individuals with disabilities, despite company policies, rules, or practices.</a:t>
            </a:r>
          </a:p>
        </p:txBody>
      </p:sp>
    </p:spTree>
    <p:extLst>
      <p:ext uri="{BB962C8B-B14F-4D97-AF65-F5344CB8AC3E}">
        <p14:creationId xmlns:p14="http://schemas.microsoft.com/office/powerpoint/2010/main" val="186507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pPr algn="ctr"/>
            <a:r>
              <a:rPr lang="en-US" b="1" dirty="0"/>
              <a:t>Download more free HR Expert Toolkits!</a:t>
            </a:r>
          </a:p>
        </p:txBody>
      </p:sp>
      <p:sp>
        <p:nvSpPr>
          <p:cNvPr id="3" name="Content Placeholder 2"/>
          <p:cNvSpPr>
            <a:spLocks noGrp="1"/>
          </p:cNvSpPr>
          <p:nvPr>
            <p:ph idx="1"/>
          </p:nvPr>
        </p:nvSpPr>
        <p:spPr>
          <a:xfrm>
            <a:off x="838200" y="3424844"/>
            <a:ext cx="10515600" cy="1379913"/>
          </a:xfrm>
        </p:spPr>
        <p:txBody>
          <a:bodyPr>
            <a:normAutofit/>
          </a:bodyPr>
          <a:lstStyle/>
          <a:p>
            <a:pPr marL="0" indent="0" algn="r">
              <a:buNone/>
            </a:pPr>
            <a:r>
              <a:rPr lang="en-US" dirty="0"/>
              <a:t>Visit The HR Academy</a:t>
            </a:r>
          </a:p>
          <a:p>
            <a:pPr marL="0" indent="0" algn="r">
              <a:buNone/>
            </a:pPr>
            <a:r>
              <a:rPr lang="en-US" u="sng" dirty="0">
                <a:hlinkClick r:id="rId3"/>
              </a:rPr>
              <a:t>https://humanresources.academy</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3296" y="4482154"/>
            <a:ext cx="3069142" cy="2046095"/>
          </a:xfrm>
          <a:prstGeom prst="rect">
            <a:avLst/>
          </a:prstGeom>
        </p:spPr>
      </p:pic>
    </p:spTree>
    <p:extLst>
      <p:ext uri="{BB962C8B-B14F-4D97-AF65-F5344CB8AC3E}">
        <p14:creationId xmlns:p14="http://schemas.microsoft.com/office/powerpoint/2010/main" val="294612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415</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The ADA: Reasonable Accommodation</vt:lpstr>
      <vt:lpstr>The ADA: Reasonable Accommodation</vt:lpstr>
      <vt:lpstr>The Case</vt:lpstr>
      <vt:lpstr>The Bottom Line</vt:lpstr>
      <vt:lpstr>Download more free HR Expert Toolkits!</vt:lpstr>
    </vt:vector>
  </TitlesOfParts>
  <Company>Idaho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Earwicker</dc:creator>
  <cp:lastModifiedBy>Benjamin Earwicker</cp:lastModifiedBy>
  <cp:revision>9</cp:revision>
  <dcterms:created xsi:type="dcterms:W3CDTF">2019-07-18T16:13:47Z</dcterms:created>
  <dcterms:modified xsi:type="dcterms:W3CDTF">2021-03-08T22:50:18Z</dcterms:modified>
</cp:coreProperties>
</file>