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08235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86102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5086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44232-6FDE-4929-843C-DBED4ABC1CE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409075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344232-6FDE-4929-843C-DBED4ABC1CE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597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44232-6FDE-4929-843C-DBED4ABC1CE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9279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44232-6FDE-4929-843C-DBED4ABC1CEC}"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32468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44232-6FDE-4929-843C-DBED4ABC1CEC}"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3347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44232-6FDE-4929-843C-DBED4ABC1CEC}"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2744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69417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344232-6FDE-4929-843C-DBED4ABC1CE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AC40E-9DB6-43B8-AC06-3615BA47B1E2}" type="slidenum">
              <a:rPr lang="en-US" smtClean="0"/>
              <a:t>‹#›</a:t>
            </a:fld>
            <a:endParaRPr lang="en-US"/>
          </a:p>
        </p:txBody>
      </p:sp>
    </p:spTree>
    <p:extLst>
      <p:ext uri="{BB962C8B-B14F-4D97-AF65-F5344CB8AC3E}">
        <p14:creationId xmlns:p14="http://schemas.microsoft.com/office/powerpoint/2010/main" val="14843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44232-6FDE-4929-843C-DBED4ABC1CEC}"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AC40E-9DB6-43B8-AC06-3615BA47B1E2}" type="slidenum">
              <a:rPr lang="en-US" smtClean="0"/>
              <a:t>‹#›</a:t>
            </a:fld>
            <a:endParaRPr lang="en-US"/>
          </a:p>
        </p:txBody>
      </p:sp>
    </p:spTree>
    <p:extLst>
      <p:ext uri="{BB962C8B-B14F-4D97-AF65-F5344CB8AC3E}">
        <p14:creationId xmlns:p14="http://schemas.microsoft.com/office/powerpoint/2010/main" val="73861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umanresources.acade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60" y="1761141"/>
            <a:ext cx="7175601" cy="4783733"/>
          </a:xfrm>
          <a:prstGeom prst="rect">
            <a:avLst/>
          </a:prstGeom>
        </p:spPr>
      </p:pic>
    </p:spTree>
    <p:extLst>
      <p:ext uri="{BB962C8B-B14F-4D97-AF65-F5344CB8AC3E}">
        <p14:creationId xmlns:p14="http://schemas.microsoft.com/office/powerpoint/2010/main" val="275488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smtClean="0"/>
              <a:t>Title VII: </a:t>
            </a:r>
            <a:r>
              <a:rPr lang="en-US" b="1" dirty="0" smtClean="0"/>
              <a:t>Sexual Orientation &amp; Gender Identity</a:t>
            </a:r>
            <a:endParaRPr lang="en-US" dirty="0"/>
          </a:p>
        </p:txBody>
      </p:sp>
      <p:sp>
        <p:nvSpPr>
          <p:cNvPr id="3" name="Content Placeholder 2"/>
          <p:cNvSpPr>
            <a:spLocks noGrp="1"/>
          </p:cNvSpPr>
          <p:nvPr>
            <p:ph idx="1"/>
          </p:nvPr>
        </p:nvSpPr>
        <p:spPr>
          <a:xfrm>
            <a:off x="838200" y="3117273"/>
            <a:ext cx="10515600" cy="3059690"/>
          </a:xfrm>
        </p:spPr>
        <p:txBody>
          <a:bodyPr>
            <a:normAutofit lnSpcReduction="10000"/>
          </a:bodyPr>
          <a:lstStyle/>
          <a:p>
            <a:pPr marL="0" indent="0">
              <a:buNone/>
            </a:pPr>
            <a:r>
              <a:rPr lang="en-US" b="1" dirty="0" smtClean="0"/>
              <a:t>Q. How would you respond?</a:t>
            </a:r>
            <a:endParaRPr lang="en-US" dirty="0" smtClean="0"/>
          </a:p>
          <a:p>
            <a:pPr marL="0" indent="0">
              <a:buNone/>
            </a:pPr>
            <a:r>
              <a:rPr lang="en-US" dirty="0"/>
              <a:t>An employee you hired last year, Wyatt, begins presenting as female, wearing dresses to work and asking that you and her coworkers refer to her as “Wyndi.”  Wyndi requests to have her signature line changed.  Although there is no issue with dress code or other policies, several of your staff complain to you about their discomfort with </a:t>
            </a:r>
            <a:r>
              <a:rPr lang="en-US" dirty="0" err="1"/>
              <a:t>Wyndi’s</a:t>
            </a:r>
            <a:r>
              <a:rPr lang="en-US" dirty="0"/>
              <a:t> transgender status.  How would you handle </a:t>
            </a:r>
            <a:r>
              <a:rPr lang="en-US" dirty="0" err="1"/>
              <a:t>Wyndi’s</a:t>
            </a:r>
            <a:r>
              <a:rPr lang="en-US" dirty="0"/>
              <a:t> requests and those of her coworkers?</a:t>
            </a:r>
            <a:endParaRPr lang="en-US" dirty="0"/>
          </a:p>
        </p:txBody>
      </p:sp>
    </p:spTree>
    <p:extLst>
      <p:ext uri="{BB962C8B-B14F-4D97-AF65-F5344CB8AC3E}">
        <p14:creationId xmlns:p14="http://schemas.microsoft.com/office/powerpoint/2010/main" val="11587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Title VII: Sexual Orientation &amp; Gender Identity</a:t>
            </a:r>
            <a:endParaRPr lang="en-US" dirty="0"/>
          </a:p>
        </p:txBody>
      </p:sp>
      <p:sp>
        <p:nvSpPr>
          <p:cNvPr id="3" name="Content Placeholder 2"/>
          <p:cNvSpPr>
            <a:spLocks noGrp="1"/>
          </p:cNvSpPr>
          <p:nvPr>
            <p:ph idx="1"/>
          </p:nvPr>
        </p:nvSpPr>
        <p:spPr>
          <a:xfrm>
            <a:off x="838200" y="3117273"/>
            <a:ext cx="10515600" cy="3059690"/>
          </a:xfrm>
        </p:spPr>
        <p:txBody>
          <a:bodyPr>
            <a:normAutofit/>
          </a:bodyPr>
          <a:lstStyle/>
          <a:p>
            <a:pPr marL="0" indent="0">
              <a:buNone/>
            </a:pPr>
            <a:r>
              <a:rPr lang="en-US" b="1" dirty="0"/>
              <a:t>Q. What would you do?</a:t>
            </a:r>
            <a:endParaRPr lang="en-US" dirty="0"/>
          </a:p>
          <a:p>
            <a:pPr marL="0" indent="0">
              <a:buNone/>
            </a:pPr>
            <a:r>
              <a:rPr lang="en-US" dirty="0"/>
              <a:t>Your supervisor tells you to keep a close eye on Wyndi and to let her know if Wyndi does anything that would justify termination.  Even though Wyndi has excellent performance, it is clear that your supervisor is looking for a reason to discharge her, regardless.</a:t>
            </a:r>
            <a:endParaRPr lang="en-US" dirty="0"/>
          </a:p>
        </p:txBody>
      </p:sp>
    </p:spTree>
    <p:extLst>
      <p:ext uri="{BB962C8B-B14F-4D97-AF65-F5344CB8AC3E}">
        <p14:creationId xmlns:p14="http://schemas.microsoft.com/office/powerpoint/2010/main" val="281665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859" y="848845"/>
            <a:ext cx="2434244" cy="1325563"/>
          </a:xfrm>
        </p:spPr>
        <p:txBody>
          <a:bodyPr/>
          <a:lstStyle/>
          <a:p>
            <a:pPr algn="r"/>
            <a:r>
              <a:rPr lang="en-US" b="1" dirty="0" smtClean="0"/>
              <a:t>The Case</a:t>
            </a:r>
            <a:endParaRPr lang="en-US" dirty="0"/>
          </a:p>
        </p:txBody>
      </p:sp>
      <p:sp>
        <p:nvSpPr>
          <p:cNvPr id="3" name="Content Placeholder 2"/>
          <p:cNvSpPr>
            <a:spLocks noGrp="1"/>
          </p:cNvSpPr>
          <p:nvPr>
            <p:ph idx="1"/>
          </p:nvPr>
        </p:nvSpPr>
        <p:spPr>
          <a:xfrm>
            <a:off x="838200" y="2297518"/>
            <a:ext cx="10515600" cy="3879445"/>
          </a:xfrm>
        </p:spPr>
        <p:txBody>
          <a:bodyPr>
            <a:normAutofit lnSpcReduction="10000"/>
          </a:bodyPr>
          <a:lstStyle/>
          <a:p>
            <a:pPr marL="0" indent="0">
              <a:buNone/>
            </a:pPr>
            <a:r>
              <a:rPr lang="en-US" dirty="0"/>
              <a:t>In </a:t>
            </a:r>
            <a:r>
              <a:rPr lang="en-US" dirty="0" err="1"/>
              <a:t>Bostock</a:t>
            </a:r>
            <a:r>
              <a:rPr lang="en-US" dirty="0"/>
              <a:t> v. Clayton County, Georgia, the Supreme Court held that Title VII protections based on sex extend to sexual orientation and gender identity.  The Court did not rely on arguments related to sex stereotyping or discrimination by association, but instead emphasized the plain text of the Civil Rights Act’s Title VII language about sex.  The Court reasoned that discrimination based on sexual orientation or gender identity automatically involves discrimination based on sex, because they are inextricably connected.  In other words, there cannot be discrimination on the basis of sexual orientation or gender identity without discrimination based on sex</a:t>
            </a:r>
            <a:r>
              <a:rPr lang="en-US" dirty="0" smtClean="0"/>
              <a:t>.</a:t>
            </a:r>
            <a:endParaRPr lang="en-US" dirty="0"/>
          </a:p>
        </p:txBody>
      </p:sp>
      <p:sp>
        <p:nvSpPr>
          <p:cNvPr id="4" name="TextBox 3"/>
          <p:cNvSpPr txBox="1"/>
          <p:nvPr/>
        </p:nvSpPr>
        <p:spPr>
          <a:xfrm>
            <a:off x="473825" y="6053852"/>
            <a:ext cx="6756401" cy="369332"/>
          </a:xfrm>
          <a:prstGeom prst="rect">
            <a:avLst/>
          </a:prstGeom>
          <a:noFill/>
        </p:spPr>
        <p:txBody>
          <a:bodyPr wrap="none" rtlCol="0">
            <a:spAutoFit/>
          </a:bodyPr>
          <a:lstStyle/>
          <a:p>
            <a:r>
              <a:rPr lang="en-US" i="1" dirty="0" err="1"/>
              <a:t>Bostock</a:t>
            </a:r>
            <a:r>
              <a:rPr lang="en-US" i="1" dirty="0"/>
              <a:t> v. Clayton County, Georgia</a:t>
            </a:r>
            <a:r>
              <a:rPr lang="en-US" dirty="0"/>
              <a:t>, No. 17-1618 (S. Ct. June 15, 2020).</a:t>
            </a:r>
            <a:endParaRPr lang="en-US" i="1" dirty="0"/>
          </a:p>
        </p:txBody>
      </p:sp>
    </p:spTree>
    <p:extLst>
      <p:ext uri="{BB962C8B-B14F-4D97-AF65-F5344CB8AC3E}">
        <p14:creationId xmlns:p14="http://schemas.microsoft.com/office/powerpoint/2010/main" val="42649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r>
              <a:rPr lang="en-US" b="1" dirty="0"/>
              <a:t>The Bottom Line</a:t>
            </a:r>
          </a:p>
        </p:txBody>
      </p:sp>
      <p:sp>
        <p:nvSpPr>
          <p:cNvPr id="3" name="Content Placeholder 2"/>
          <p:cNvSpPr>
            <a:spLocks noGrp="1"/>
          </p:cNvSpPr>
          <p:nvPr>
            <p:ph idx="1"/>
          </p:nvPr>
        </p:nvSpPr>
        <p:spPr>
          <a:xfrm>
            <a:off x="838200" y="3125585"/>
            <a:ext cx="10515600" cy="3051378"/>
          </a:xfrm>
        </p:spPr>
        <p:txBody>
          <a:bodyPr>
            <a:normAutofit/>
          </a:bodyPr>
          <a:lstStyle/>
          <a:p>
            <a:pPr marL="0" indent="0">
              <a:buNone/>
            </a:pPr>
            <a:r>
              <a:rPr lang="en-US" dirty="0"/>
              <a:t>Discrimination against someone because of their sexual orientation or gender identity is illegal under Title VII of the Civil Rights Act of 1964, as amended.  Sexual orientation, gender identity, and sex are all connected, and Title VII expressly prohibits discrimination based on sex.  </a:t>
            </a:r>
            <a:r>
              <a:rPr lang="en-US" dirty="0" smtClean="0"/>
              <a:t>The </a:t>
            </a:r>
            <a:r>
              <a:rPr lang="en-US"/>
              <a:t>Court </a:t>
            </a:r>
            <a:r>
              <a:rPr lang="en-US" smtClean="0"/>
              <a:t>clearly </a:t>
            </a:r>
            <a:r>
              <a:rPr lang="en-US" dirty="0"/>
              <a:t>linked sex with sexual orientation and gender identity, moving away from earlier arguments related to association or sex-based stereotypes.</a:t>
            </a:r>
            <a:endParaRPr lang="en-US" dirty="0"/>
          </a:p>
        </p:txBody>
      </p:sp>
    </p:spTree>
    <p:extLst>
      <p:ext uri="{BB962C8B-B14F-4D97-AF65-F5344CB8AC3E}">
        <p14:creationId xmlns:p14="http://schemas.microsoft.com/office/powerpoint/2010/main" val="186507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61416"/>
            <a:ext cx="10515600" cy="1325563"/>
          </a:xfrm>
        </p:spPr>
        <p:txBody>
          <a:bodyPr/>
          <a:lstStyle/>
          <a:p>
            <a:pPr algn="ctr"/>
            <a:r>
              <a:rPr lang="en-US" b="1" dirty="0" smtClean="0"/>
              <a:t>Download </a:t>
            </a:r>
            <a:r>
              <a:rPr lang="en-US" b="1" dirty="0"/>
              <a:t>more free HR Expert Toolkits!</a:t>
            </a:r>
          </a:p>
        </p:txBody>
      </p:sp>
      <p:sp>
        <p:nvSpPr>
          <p:cNvPr id="3" name="Content Placeholder 2"/>
          <p:cNvSpPr>
            <a:spLocks noGrp="1"/>
          </p:cNvSpPr>
          <p:nvPr>
            <p:ph idx="1"/>
          </p:nvPr>
        </p:nvSpPr>
        <p:spPr>
          <a:xfrm>
            <a:off x="838200" y="3424844"/>
            <a:ext cx="10515600" cy="1379913"/>
          </a:xfrm>
        </p:spPr>
        <p:txBody>
          <a:bodyPr>
            <a:normAutofit/>
          </a:bodyPr>
          <a:lstStyle/>
          <a:p>
            <a:pPr marL="0" indent="0" algn="r">
              <a:buNone/>
            </a:pPr>
            <a:r>
              <a:rPr lang="en-US" dirty="0" smtClean="0"/>
              <a:t>Visit The </a:t>
            </a:r>
            <a:r>
              <a:rPr lang="en-US" dirty="0"/>
              <a:t>HR </a:t>
            </a:r>
            <a:r>
              <a:rPr lang="en-US" dirty="0" smtClean="0"/>
              <a:t>Academy</a:t>
            </a:r>
          </a:p>
          <a:p>
            <a:pPr marL="0" indent="0" algn="r">
              <a:buNone/>
            </a:pPr>
            <a:r>
              <a:rPr lang="en-US" u="sng" dirty="0" smtClean="0">
                <a:hlinkClick r:id="rId3"/>
              </a:rPr>
              <a:t>https</a:t>
            </a:r>
            <a:r>
              <a:rPr lang="en-US" u="sng" dirty="0">
                <a:hlinkClick r:id="rId3"/>
              </a:rPr>
              <a:t>://humanresources.academy</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95" y="4482154"/>
            <a:ext cx="3069144" cy="2046095"/>
          </a:xfrm>
          <a:prstGeom prst="rect">
            <a:avLst/>
          </a:prstGeom>
        </p:spPr>
      </p:pic>
    </p:spTree>
    <p:extLst>
      <p:ext uri="{BB962C8B-B14F-4D97-AF65-F5344CB8AC3E}">
        <p14:creationId xmlns:p14="http://schemas.microsoft.com/office/powerpoint/2010/main" val="2946121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381</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Title VII: Sexual Orientation &amp; Gender Identity</vt:lpstr>
      <vt:lpstr>Title VII: Sexual Orientation &amp; Gender Identity</vt:lpstr>
      <vt:lpstr>The Case</vt:lpstr>
      <vt:lpstr>The Bottom Line</vt:lpstr>
      <vt:lpstr>Download more free HR Expert Toolkits!</vt:lpstr>
    </vt:vector>
  </TitlesOfParts>
  <Company>Idaho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Earwicker</dc:creator>
  <cp:lastModifiedBy>Benjamin Earwicker</cp:lastModifiedBy>
  <cp:revision>8</cp:revision>
  <dcterms:created xsi:type="dcterms:W3CDTF">2019-07-18T16:13:47Z</dcterms:created>
  <dcterms:modified xsi:type="dcterms:W3CDTF">2021-01-23T17:31:16Z</dcterms:modified>
</cp:coreProperties>
</file>