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1" r:id="rId4"/>
    <p:sldId id="262" r:id="rId5"/>
    <p:sldId id="265" r:id="rId6"/>
    <p:sldId id="263" r:id="rId7"/>
    <p:sldId id="26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6" d="100"/>
          <a:sy n="66" d="100"/>
        </p:scale>
        <p:origin x="31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344232-6FDE-4929-843C-DBED4ABC1CEC}" type="datetimeFigureOut">
              <a:rPr lang="en-US" smtClean="0"/>
              <a:t>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AC40E-9DB6-43B8-AC06-3615BA47B1E2}" type="slidenum">
              <a:rPr lang="en-US" smtClean="0"/>
              <a:t>‹#›</a:t>
            </a:fld>
            <a:endParaRPr lang="en-US"/>
          </a:p>
        </p:txBody>
      </p:sp>
    </p:spTree>
    <p:extLst>
      <p:ext uri="{BB962C8B-B14F-4D97-AF65-F5344CB8AC3E}">
        <p14:creationId xmlns:p14="http://schemas.microsoft.com/office/powerpoint/2010/main" val="2082356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344232-6FDE-4929-843C-DBED4ABC1CEC}" type="datetimeFigureOut">
              <a:rPr lang="en-US" smtClean="0"/>
              <a:t>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AC40E-9DB6-43B8-AC06-3615BA47B1E2}" type="slidenum">
              <a:rPr lang="en-US" smtClean="0"/>
              <a:t>‹#›</a:t>
            </a:fld>
            <a:endParaRPr lang="en-US"/>
          </a:p>
        </p:txBody>
      </p:sp>
    </p:spTree>
    <p:extLst>
      <p:ext uri="{BB962C8B-B14F-4D97-AF65-F5344CB8AC3E}">
        <p14:creationId xmlns:p14="http://schemas.microsoft.com/office/powerpoint/2010/main" val="2861029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344232-6FDE-4929-843C-DBED4ABC1CEC}" type="datetimeFigureOut">
              <a:rPr lang="en-US" smtClean="0"/>
              <a:t>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AC40E-9DB6-43B8-AC06-3615BA47B1E2}" type="slidenum">
              <a:rPr lang="en-US" smtClean="0"/>
              <a:t>‹#›</a:t>
            </a:fld>
            <a:endParaRPr lang="en-US"/>
          </a:p>
        </p:txBody>
      </p:sp>
    </p:spTree>
    <p:extLst>
      <p:ext uri="{BB962C8B-B14F-4D97-AF65-F5344CB8AC3E}">
        <p14:creationId xmlns:p14="http://schemas.microsoft.com/office/powerpoint/2010/main" val="1508699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344232-6FDE-4929-843C-DBED4ABC1CEC}" type="datetimeFigureOut">
              <a:rPr lang="en-US" smtClean="0"/>
              <a:t>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AC40E-9DB6-43B8-AC06-3615BA47B1E2}" type="slidenum">
              <a:rPr lang="en-US" smtClean="0"/>
              <a:t>‹#›</a:t>
            </a:fld>
            <a:endParaRPr lang="en-US"/>
          </a:p>
        </p:txBody>
      </p:sp>
    </p:spTree>
    <p:extLst>
      <p:ext uri="{BB962C8B-B14F-4D97-AF65-F5344CB8AC3E}">
        <p14:creationId xmlns:p14="http://schemas.microsoft.com/office/powerpoint/2010/main" val="4090752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9344232-6FDE-4929-843C-DBED4ABC1CEC}" type="datetimeFigureOut">
              <a:rPr lang="en-US" smtClean="0"/>
              <a:t>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AC40E-9DB6-43B8-AC06-3615BA47B1E2}" type="slidenum">
              <a:rPr lang="en-US" smtClean="0"/>
              <a:t>‹#›</a:t>
            </a:fld>
            <a:endParaRPr lang="en-US"/>
          </a:p>
        </p:txBody>
      </p:sp>
    </p:spTree>
    <p:extLst>
      <p:ext uri="{BB962C8B-B14F-4D97-AF65-F5344CB8AC3E}">
        <p14:creationId xmlns:p14="http://schemas.microsoft.com/office/powerpoint/2010/main" val="2759755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344232-6FDE-4929-843C-DBED4ABC1CEC}" type="datetimeFigureOut">
              <a:rPr lang="en-US" smtClean="0"/>
              <a:t>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EAC40E-9DB6-43B8-AC06-3615BA47B1E2}" type="slidenum">
              <a:rPr lang="en-US" smtClean="0"/>
              <a:t>‹#›</a:t>
            </a:fld>
            <a:endParaRPr lang="en-US"/>
          </a:p>
        </p:txBody>
      </p:sp>
    </p:spTree>
    <p:extLst>
      <p:ext uri="{BB962C8B-B14F-4D97-AF65-F5344CB8AC3E}">
        <p14:creationId xmlns:p14="http://schemas.microsoft.com/office/powerpoint/2010/main" val="927901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344232-6FDE-4929-843C-DBED4ABC1CEC}" type="datetimeFigureOut">
              <a:rPr lang="en-US" smtClean="0"/>
              <a:t>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EAC40E-9DB6-43B8-AC06-3615BA47B1E2}" type="slidenum">
              <a:rPr lang="en-US" smtClean="0"/>
              <a:t>‹#›</a:t>
            </a:fld>
            <a:endParaRPr lang="en-US"/>
          </a:p>
        </p:txBody>
      </p:sp>
    </p:spTree>
    <p:extLst>
      <p:ext uri="{BB962C8B-B14F-4D97-AF65-F5344CB8AC3E}">
        <p14:creationId xmlns:p14="http://schemas.microsoft.com/office/powerpoint/2010/main" val="3246823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344232-6FDE-4929-843C-DBED4ABC1CEC}" type="datetimeFigureOut">
              <a:rPr lang="en-US" smtClean="0"/>
              <a:t>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EAC40E-9DB6-43B8-AC06-3615BA47B1E2}" type="slidenum">
              <a:rPr lang="en-US" smtClean="0"/>
              <a:t>‹#›</a:t>
            </a:fld>
            <a:endParaRPr lang="en-US"/>
          </a:p>
        </p:txBody>
      </p:sp>
    </p:spTree>
    <p:extLst>
      <p:ext uri="{BB962C8B-B14F-4D97-AF65-F5344CB8AC3E}">
        <p14:creationId xmlns:p14="http://schemas.microsoft.com/office/powerpoint/2010/main" val="1334737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344232-6FDE-4929-843C-DBED4ABC1CEC}" type="datetimeFigureOut">
              <a:rPr lang="en-US" smtClean="0"/>
              <a:t>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EAC40E-9DB6-43B8-AC06-3615BA47B1E2}" type="slidenum">
              <a:rPr lang="en-US" smtClean="0"/>
              <a:t>‹#›</a:t>
            </a:fld>
            <a:endParaRPr lang="en-US"/>
          </a:p>
        </p:txBody>
      </p:sp>
    </p:spTree>
    <p:extLst>
      <p:ext uri="{BB962C8B-B14F-4D97-AF65-F5344CB8AC3E}">
        <p14:creationId xmlns:p14="http://schemas.microsoft.com/office/powerpoint/2010/main" val="2744949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9344232-6FDE-4929-843C-DBED4ABC1CEC}" type="datetimeFigureOut">
              <a:rPr lang="en-US" smtClean="0"/>
              <a:t>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EAC40E-9DB6-43B8-AC06-3615BA47B1E2}" type="slidenum">
              <a:rPr lang="en-US" smtClean="0"/>
              <a:t>‹#›</a:t>
            </a:fld>
            <a:endParaRPr lang="en-US"/>
          </a:p>
        </p:txBody>
      </p:sp>
    </p:spTree>
    <p:extLst>
      <p:ext uri="{BB962C8B-B14F-4D97-AF65-F5344CB8AC3E}">
        <p14:creationId xmlns:p14="http://schemas.microsoft.com/office/powerpoint/2010/main" val="694170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9344232-6FDE-4929-843C-DBED4ABC1CEC}" type="datetimeFigureOut">
              <a:rPr lang="en-US" smtClean="0"/>
              <a:t>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EAC40E-9DB6-43B8-AC06-3615BA47B1E2}" type="slidenum">
              <a:rPr lang="en-US" smtClean="0"/>
              <a:t>‹#›</a:t>
            </a:fld>
            <a:endParaRPr lang="en-US"/>
          </a:p>
        </p:txBody>
      </p:sp>
    </p:spTree>
    <p:extLst>
      <p:ext uri="{BB962C8B-B14F-4D97-AF65-F5344CB8AC3E}">
        <p14:creationId xmlns:p14="http://schemas.microsoft.com/office/powerpoint/2010/main" val="1484382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344232-6FDE-4929-843C-DBED4ABC1CEC}" type="datetimeFigureOut">
              <a:rPr lang="en-US" smtClean="0"/>
              <a:t>1/9/2021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EAC40E-9DB6-43B8-AC06-3615BA47B1E2}" type="slidenum">
              <a:rPr lang="en-US" smtClean="0"/>
              <a:t>‹#›</a:t>
            </a:fld>
            <a:endParaRPr lang="en-US"/>
          </a:p>
        </p:txBody>
      </p:sp>
    </p:spTree>
    <p:extLst>
      <p:ext uri="{BB962C8B-B14F-4D97-AF65-F5344CB8AC3E}">
        <p14:creationId xmlns:p14="http://schemas.microsoft.com/office/powerpoint/2010/main" val="7386109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humanresources.academy/"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316" y="1763712"/>
            <a:ext cx="7167888" cy="4778592"/>
          </a:xfrm>
          <a:prstGeom prst="rect">
            <a:avLst/>
          </a:prstGeom>
        </p:spPr>
      </p:pic>
    </p:spTree>
    <p:extLst>
      <p:ext uri="{BB962C8B-B14F-4D97-AF65-F5344CB8AC3E}">
        <p14:creationId xmlns:p14="http://schemas.microsoft.com/office/powerpoint/2010/main" val="2754888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861416"/>
            <a:ext cx="10515600" cy="1325563"/>
          </a:xfrm>
        </p:spPr>
        <p:txBody>
          <a:bodyPr/>
          <a:lstStyle/>
          <a:p>
            <a:r>
              <a:rPr lang="en-US" b="1" dirty="0" smtClean="0"/>
              <a:t>Title VII: Language </a:t>
            </a:r>
            <a:r>
              <a:rPr lang="en-US" b="1" dirty="0"/>
              <a:t>and Accent </a:t>
            </a:r>
            <a:r>
              <a:rPr lang="en-US" b="1" dirty="0" smtClean="0"/>
              <a:t>Issues</a:t>
            </a:r>
            <a:endParaRPr lang="en-US" dirty="0"/>
          </a:p>
        </p:txBody>
      </p:sp>
      <p:sp>
        <p:nvSpPr>
          <p:cNvPr id="3" name="Content Placeholder 2"/>
          <p:cNvSpPr>
            <a:spLocks noGrp="1"/>
          </p:cNvSpPr>
          <p:nvPr>
            <p:ph idx="1"/>
          </p:nvPr>
        </p:nvSpPr>
        <p:spPr>
          <a:xfrm>
            <a:off x="838200" y="3117273"/>
            <a:ext cx="10515600" cy="3059690"/>
          </a:xfrm>
        </p:spPr>
        <p:txBody>
          <a:bodyPr>
            <a:normAutofit/>
          </a:bodyPr>
          <a:lstStyle/>
          <a:p>
            <a:pPr marL="0" indent="0">
              <a:buNone/>
            </a:pPr>
            <a:r>
              <a:rPr lang="en-US" b="1" dirty="0"/>
              <a:t>Q. How would you respond?</a:t>
            </a:r>
            <a:endParaRPr lang="en-US" dirty="0"/>
          </a:p>
          <a:p>
            <a:pPr marL="0" indent="0">
              <a:buNone/>
            </a:pPr>
            <a:r>
              <a:rPr lang="en-US" dirty="0"/>
              <a:t>You interview a candidate for a position who is the most qualified and experienced for the position.  You and your team make a recommendation to the CEO, the final decision-maker, to hire the applicant.  After her final interview with the CEO, you are told that you need to go back to the applicant pool and “find someone who I can understand clearly” for the position.</a:t>
            </a:r>
          </a:p>
        </p:txBody>
      </p:sp>
    </p:spTree>
    <p:extLst>
      <p:ext uri="{BB962C8B-B14F-4D97-AF65-F5344CB8AC3E}">
        <p14:creationId xmlns:p14="http://schemas.microsoft.com/office/powerpoint/2010/main" val="115872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861416"/>
            <a:ext cx="10515600" cy="1325563"/>
          </a:xfrm>
        </p:spPr>
        <p:txBody>
          <a:bodyPr/>
          <a:lstStyle/>
          <a:p>
            <a:r>
              <a:rPr lang="en-US" b="1" dirty="0" smtClean="0"/>
              <a:t>Title VII: Language </a:t>
            </a:r>
            <a:r>
              <a:rPr lang="en-US" b="1" dirty="0"/>
              <a:t>and Accent </a:t>
            </a:r>
            <a:r>
              <a:rPr lang="en-US" b="1" dirty="0" smtClean="0"/>
              <a:t>Issues</a:t>
            </a:r>
            <a:endParaRPr lang="en-US" dirty="0"/>
          </a:p>
        </p:txBody>
      </p:sp>
      <p:sp>
        <p:nvSpPr>
          <p:cNvPr id="3" name="Content Placeholder 2"/>
          <p:cNvSpPr>
            <a:spLocks noGrp="1"/>
          </p:cNvSpPr>
          <p:nvPr>
            <p:ph idx="1"/>
          </p:nvPr>
        </p:nvSpPr>
        <p:spPr>
          <a:xfrm>
            <a:off x="838200" y="3117273"/>
            <a:ext cx="10515600" cy="3059690"/>
          </a:xfrm>
        </p:spPr>
        <p:txBody>
          <a:bodyPr>
            <a:normAutofit/>
          </a:bodyPr>
          <a:lstStyle/>
          <a:p>
            <a:pPr marL="0" indent="0">
              <a:buNone/>
            </a:pPr>
            <a:r>
              <a:rPr lang="en-US" b="1" dirty="0"/>
              <a:t>Q. What would you </a:t>
            </a:r>
            <a:r>
              <a:rPr lang="en-US" b="1" dirty="0" smtClean="0"/>
              <a:t>say?</a:t>
            </a:r>
            <a:endParaRPr lang="en-US" dirty="0"/>
          </a:p>
          <a:p>
            <a:pPr marL="0" indent="0">
              <a:buNone/>
            </a:pPr>
            <a:r>
              <a:rPr lang="en-US" dirty="0"/>
              <a:t>You overhear a coworker repeatedly berating a colleague who speaks with a slight accent.  The coworker mockingly imitates the colleague’s accent and makes comments about “you people coming here and taking jobs away.”  The coworker notices you standing in the doorway and tries to laugh it off as if he was “just joking.”</a:t>
            </a:r>
          </a:p>
        </p:txBody>
      </p:sp>
    </p:spTree>
    <p:extLst>
      <p:ext uri="{BB962C8B-B14F-4D97-AF65-F5344CB8AC3E}">
        <p14:creationId xmlns:p14="http://schemas.microsoft.com/office/powerpoint/2010/main" val="2816651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42859" y="848845"/>
            <a:ext cx="2434244" cy="1325563"/>
          </a:xfrm>
        </p:spPr>
        <p:txBody>
          <a:bodyPr/>
          <a:lstStyle/>
          <a:p>
            <a:pPr algn="r"/>
            <a:r>
              <a:rPr lang="en-US" b="1" dirty="0" smtClean="0"/>
              <a:t>The Case</a:t>
            </a:r>
            <a:endParaRPr lang="en-US" dirty="0"/>
          </a:p>
        </p:txBody>
      </p:sp>
      <p:sp>
        <p:nvSpPr>
          <p:cNvPr id="3" name="Content Placeholder 2"/>
          <p:cNvSpPr>
            <a:spLocks noGrp="1"/>
          </p:cNvSpPr>
          <p:nvPr>
            <p:ph idx="1"/>
          </p:nvPr>
        </p:nvSpPr>
        <p:spPr>
          <a:xfrm>
            <a:off x="838200" y="2297518"/>
            <a:ext cx="10515600" cy="3879445"/>
          </a:xfrm>
        </p:spPr>
        <p:txBody>
          <a:bodyPr>
            <a:normAutofit lnSpcReduction="10000"/>
          </a:bodyPr>
          <a:lstStyle/>
          <a:p>
            <a:pPr marL="0" indent="0">
              <a:buNone/>
            </a:pPr>
            <a:r>
              <a:rPr lang="en-US" dirty="0"/>
              <a:t>In </a:t>
            </a:r>
            <a:r>
              <a:rPr lang="en-US" i="1" dirty="0" err="1"/>
              <a:t>Jajua</a:t>
            </a:r>
            <a:r>
              <a:rPr lang="en-US" i="1" dirty="0"/>
              <a:t> v. </a:t>
            </a:r>
            <a:r>
              <a:rPr lang="en-US" i="1" dirty="0" err="1"/>
              <a:t>Diakon</a:t>
            </a:r>
            <a:r>
              <a:rPr lang="en-US" i="1" dirty="0"/>
              <a:t> Lutheran Soc. Ministries</a:t>
            </a:r>
            <a:r>
              <a:rPr lang="en-US" dirty="0"/>
              <a:t>, the U.S. District Court for the Eastern District of Pennsylvania denied the employer’s motion for summary judgment regarding Alice </a:t>
            </a:r>
            <a:r>
              <a:rPr lang="en-US" dirty="0" err="1"/>
              <a:t>Jajua’s</a:t>
            </a:r>
            <a:r>
              <a:rPr lang="en-US" dirty="0"/>
              <a:t> claim of national origin harassment and discrimination related to her accent.  </a:t>
            </a:r>
            <a:r>
              <a:rPr lang="en-US" dirty="0" err="1"/>
              <a:t>Jajua</a:t>
            </a:r>
            <a:r>
              <a:rPr lang="en-US" dirty="0"/>
              <a:t> was born in Sierra Leone, lived in Liberia and Ghana, and immigrated to the United States in 1993.  She worked as a nurse at </a:t>
            </a:r>
            <a:r>
              <a:rPr lang="en-US" dirty="0" err="1"/>
              <a:t>Diakon’s</a:t>
            </a:r>
            <a:r>
              <a:rPr lang="en-US" dirty="0"/>
              <a:t> nursing home facility and experienced frequent derogatory comments from her coworkers about the smell of her food in the break room and suggestions that “Africans come to America and take our working hours and money.”  </a:t>
            </a:r>
            <a:r>
              <a:rPr lang="en-US" i="1" dirty="0"/>
              <a:t>Id</a:t>
            </a:r>
            <a:r>
              <a:rPr lang="en-US" dirty="0"/>
              <a:t>. at 649. </a:t>
            </a:r>
          </a:p>
        </p:txBody>
      </p:sp>
      <p:sp>
        <p:nvSpPr>
          <p:cNvPr id="4" name="TextBox 3"/>
          <p:cNvSpPr txBox="1"/>
          <p:nvPr/>
        </p:nvSpPr>
        <p:spPr>
          <a:xfrm>
            <a:off x="473825" y="6053852"/>
            <a:ext cx="4148893" cy="246221"/>
          </a:xfrm>
          <a:prstGeom prst="rect">
            <a:avLst/>
          </a:prstGeom>
          <a:noFill/>
        </p:spPr>
        <p:txBody>
          <a:bodyPr wrap="none" rtlCol="0">
            <a:spAutoFit/>
          </a:bodyPr>
          <a:lstStyle/>
          <a:p>
            <a:r>
              <a:rPr lang="en-US" sz="1000" i="1" dirty="0" err="1"/>
              <a:t>Jajua</a:t>
            </a:r>
            <a:r>
              <a:rPr lang="en-US" sz="1000" i="1" dirty="0"/>
              <a:t> v. </a:t>
            </a:r>
            <a:r>
              <a:rPr lang="en-US" sz="1000" i="1" dirty="0" err="1"/>
              <a:t>Diakon</a:t>
            </a:r>
            <a:r>
              <a:rPr lang="en-US" sz="1000" i="1" dirty="0"/>
              <a:t> Lutheran Soc. Ministries</a:t>
            </a:r>
            <a:r>
              <a:rPr lang="en-US" sz="1000" dirty="0"/>
              <a:t>, 299 F. Supp. 3d 645 (E.D. Pa. 2018).</a:t>
            </a:r>
          </a:p>
        </p:txBody>
      </p:sp>
    </p:spTree>
    <p:extLst>
      <p:ext uri="{BB962C8B-B14F-4D97-AF65-F5344CB8AC3E}">
        <p14:creationId xmlns:p14="http://schemas.microsoft.com/office/powerpoint/2010/main" val="4264901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42859" y="848845"/>
            <a:ext cx="2434244" cy="1325563"/>
          </a:xfrm>
        </p:spPr>
        <p:txBody>
          <a:bodyPr/>
          <a:lstStyle/>
          <a:p>
            <a:pPr algn="r"/>
            <a:r>
              <a:rPr lang="en-US" b="1" dirty="0" smtClean="0"/>
              <a:t>The Case</a:t>
            </a:r>
            <a:endParaRPr lang="en-US" dirty="0"/>
          </a:p>
        </p:txBody>
      </p:sp>
      <p:sp>
        <p:nvSpPr>
          <p:cNvPr id="3" name="Content Placeholder 2"/>
          <p:cNvSpPr>
            <a:spLocks noGrp="1"/>
          </p:cNvSpPr>
          <p:nvPr>
            <p:ph idx="1"/>
          </p:nvPr>
        </p:nvSpPr>
        <p:spPr>
          <a:xfrm>
            <a:off x="838200" y="2297518"/>
            <a:ext cx="10515600" cy="3879445"/>
          </a:xfrm>
        </p:spPr>
        <p:txBody>
          <a:bodyPr>
            <a:normAutofit/>
          </a:bodyPr>
          <a:lstStyle/>
          <a:p>
            <a:pPr marL="0" indent="0">
              <a:buNone/>
            </a:pPr>
            <a:r>
              <a:rPr lang="en-US" dirty="0" smtClean="0"/>
              <a:t>When </a:t>
            </a:r>
            <a:r>
              <a:rPr lang="en-US" dirty="0"/>
              <a:t>she interviewed for a shift transfer, the employer rated </a:t>
            </a:r>
            <a:r>
              <a:rPr lang="en-US" dirty="0" err="1"/>
              <a:t>Jajua</a:t>
            </a:r>
            <a:r>
              <a:rPr lang="en-US" dirty="0"/>
              <a:t> highly on all skills evaluated, but inexplicably delayed the transfer for almost three months, even though the employer frequently transferred other employees much more quickly.  When she asked about this, </a:t>
            </a:r>
            <a:r>
              <a:rPr lang="en-US" dirty="0" err="1"/>
              <a:t>Jajua</a:t>
            </a:r>
            <a:r>
              <a:rPr lang="en-US" dirty="0"/>
              <a:t> was told “the doctors said because of your accent, they will not understand you.”  </a:t>
            </a:r>
            <a:r>
              <a:rPr lang="en-US" i="1" dirty="0"/>
              <a:t>Id</a:t>
            </a:r>
            <a:r>
              <a:rPr lang="en-US" dirty="0"/>
              <a:t>.  After she inquired about the delay, </a:t>
            </a:r>
            <a:r>
              <a:rPr lang="en-US" dirty="0" err="1"/>
              <a:t>Diakon</a:t>
            </a:r>
            <a:r>
              <a:rPr lang="en-US" dirty="0"/>
              <a:t> immediately processed her transfer, which the court said demonstrated it had no legitimate concerns about her abilities to perform the role after the transfer.</a:t>
            </a:r>
          </a:p>
        </p:txBody>
      </p:sp>
      <p:sp>
        <p:nvSpPr>
          <p:cNvPr id="4" name="TextBox 3"/>
          <p:cNvSpPr txBox="1"/>
          <p:nvPr/>
        </p:nvSpPr>
        <p:spPr>
          <a:xfrm>
            <a:off x="473825" y="6053852"/>
            <a:ext cx="4142481" cy="246221"/>
          </a:xfrm>
          <a:prstGeom prst="rect">
            <a:avLst/>
          </a:prstGeom>
          <a:noFill/>
        </p:spPr>
        <p:txBody>
          <a:bodyPr wrap="none" rtlCol="0">
            <a:spAutoFit/>
          </a:bodyPr>
          <a:lstStyle/>
          <a:p>
            <a:r>
              <a:rPr lang="en-US" sz="1000" i="1" dirty="0" err="1"/>
              <a:t>Jajua</a:t>
            </a:r>
            <a:r>
              <a:rPr lang="en-US" sz="1000" i="1" dirty="0"/>
              <a:t> v. </a:t>
            </a:r>
            <a:r>
              <a:rPr lang="en-US" sz="1000" i="1" dirty="0" err="1"/>
              <a:t>Diakon</a:t>
            </a:r>
            <a:r>
              <a:rPr lang="en-US" sz="1000" i="1" dirty="0"/>
              <a:t> Lutheran Soc. Ministries</a:t>
            </a:r>
            <a:r>
              <a:rPr lang="en-US" sz="1000" dirty="0"/>
              <a:t>, 299 F. Supp. 3d 645 (E.D. Pa. 2018).</a:t>
            </a:r>
          </a:p>
        </p:txBody>
      </p:sp>
    </p:spTree>
    <p:extLst>
      <p:ext uri="{BB962C8B-B14F-4D97-AF65-F5344CB8AC3E}">
        <p14:creationId xmlns:p14="http://schemas.microsoft.com/office/powerpoint/2010/main" val="249130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861416"/>
            <a:ext cx="10515600" cy="1325563"/>
          </a:xfrm>
        </p:spPr>
        <p:txBody>
          <a:bodyPr/>
          <a:lstStyle/>
          <a:p>
            <a:r>
              <a:rPr lang="en-US" b="1" dirty="0"/>
              <a:t>The Bottom Line</a:t>
            </a:r>
          </a:p>
        </p:txBody>
      </p:sp>
      <p:sp>
        <p:nvSpPr>
          <p:cNvPr id="3" name="Content Placeholder 2"/>
          <p:cNvSpPr>
            <a:spLocks noGrp="1"/>
          </p:cNvSpPr>
          <p:nvPr>
            <p:ph idx="1"/>
          </p:nvPr>
        </p:nvSpPr>
        <p:spPr>
          <a:xfrm>
            <a:off x="838200" y="3125585"/>
            <a:ext cx="10515600" cy="3051378"/>
          </a:xfrm>
        </p:spPr>
        <p:txBody>
          <a:bodyPr>
            <a:normAutofit/>
          </a:bodyPr>
          <a:lstStyle/>
          <a:p>
            <a:pPr marL="0" indent="0">
              <a:buNone/>
            </a:pPr>
            <a:r>
              <a:rPr lang="en-US" dirty="0"/>
              <a:t>If an accent does not “materially interfere” with an employee’s ability to communicate in English, an employer may not base an employment decision on the accent.  Discrimination against someone because of accent or language issues is illegal under Title VII of the Civil Rights Act of 1964, as amended.  Language, accent, and national origin are all connected, and Title VII expressly prohibits discrimination based on national origin</a:t>
            </a:r>
            <a:r>
              <a:rPr lang="en-US"/>
              <a:t>.  </a:t>
            </a:r>
            <a:endParaRPr lang="en-US" dirty="0"/>
          </a:p>
        </p:txBody>
      </p:sp>
    </p:spTree>
    <p:extLst>
      <p:ext uri="{BB962C8B-B14F-4D97-AF65-F5344CB8AC3E}">
        <p14:creationId xmlns:p14="http://schemas.microsoft.com/office/powerpoint/2010/main" val="1865078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861416"/>
            <a:ext cx="10515600" cy="1325563"/>
          </a:xfrm>
        </p:spPr>
        <p:txBody>
          <a:bodyPr/>
          <a:lstStyle/>
          <a:p>
            <a:pPr algn="ctr"/>
            <a:r>
              <a:rPr lang="en-US" b="1" dirty="0" smtClean="0"/>
              <a:t>Download </a:t>
            </a:r>
            <a:r>
              <a:rPr lang="en-US" b="1" dirty="0"/>
              <a:t>more free HR Expert Toolkits!</a:t>
            </a:r>
          </a:p>
        </p:txBody>
      </p:sp>
      <p:sp>
        <p:nvSpPr>
          <p:cNvPr id="3" name="Content Placeholder 2"/>
          <p:cNvSpPr>
            <a:spLocks noGrp="1"/>
          </p:cNvSpPr>
          <p:nvPr>
            <p:ph idx="1"/>
          </p:nvPr>
        </p:nvSpPr>
        <p:spPr>
          <a:xfrm>
            <a:off x="838200" y="3424844"/>
            <a:ext cx="10515600" cy="1379913"/>
          </a:xfrm>
        </p:spPr>
        <p:txBody>
          <a:bodyPr>
            <a:normAutofit/>
          </a:bodyPr>
          <a:lstStyle/>
          <a:p>
            <a:pPr marL="0" indent="0" algn="r">
              <a:buNone/>
            </a:pPr>
            <a:r>
              <a:rPr lang="en-US" dirty="0" smtClean="0"/>
              <a:t>Visit The </a:t>
            </a:r>
            <a:r>
              <a:rPr lang="en-US" dirty="0"/>
              <a:t>HR </a:t>
            </a:r>
            <a:r>
              <a:rPr lang="en-US" dirty="0" smtClean="0"/>
              <a:t>Academy</a:t>
            </a:r>
            <a:endParaRPr lang="en-US" dirty="0" smtClean="0"/>
          </a:p>
          <a:p>
            <a:pPr marL="0" indent="0" algn="r">
              <a:buNone/>
            </a:pPr>
            <a:r>
              <a:rPr lang="en-US" u="sng" dirty="0" smtClean="0">
                <a:hlinkClick r:id="rId3"/>
              </a:rPr>
              <a:t>https</a:t>
            </a:r>
            <a:r>
              <a:rPr lang="en-US" u="sng" dirty="0">
                <a:hlinkClick r:id="rId3"/>
              </a:rPr>
              <a:t>://humanresources.academy</a:t>
            </a:r>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4945" y="4483254"/>
            <a:ext cx="3065844" cy="2043896"/>
          </a:xfrm>
          <a:prstGeom prst="rect">
            <a:avLst/>
          </a:prstGeom>
        </p:spPr>
      </p:pic>
    </p:spTree>
    <p:extLst>
      <p:ext uri="{BB962C8B-B14F-4D97-AF65-F5344CB8AC3E}">
        <p14:creationId xmlns:p14="http://schemas.microsoft.com/office/powerpoint/2010/main" val="29461217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320</TotalTime>
  <Words>517</Words>
  <Application>Microsoft Office PowerPoint</Application>
  <PresentationFormat>Widescreen</PresentationFormat>
  <Paragraphs>17</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Title VII: Language and Accent Issues</vt:lpstr>
      <vt:lpstr>Title VII: Language and Accent Issues</vt:lpstr>
      <vt:lpstr>The Case</vt:lpstr>
      <vt:lpstr>The Case</vt:lpstr>
      <vt:lpstr>The Bottom Line</vt:lpstr>
      <vt:lpstr>Download more free HR Expert Toolkits!</vt:lpstr>
    </vt:vector>
  </TitlesOfParts>
  <Company>Idaho Department of Labor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Benjamin Earwicker</dc:creator>
  <cp:lastModifiedBy>Benjamin Earwicker</cp:lastModifiedBy>
  <cp:revision>8</cp:revision>
  <dcterms:created xsi:type="dcterms:W3CDTF">2019-07-18T16:13:47Z</dcterms:created>
  <dcterms:modified xsi:type="dcterms:W3CDTF">2021-01-09T19:11:16Z</dcterms:modified>
</cp:coreProperties>
</file>