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3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08235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861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5086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40907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344232-6FDE-4929-843C-DBED4ABC1CEC}"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59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9279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44232-6FDE-4929-843C-DBED4ABC1CEC}"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32468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44232-6FDE-4929-843C-DBED4ABC1CEC}"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3347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44232-6FDE-4929-843C-DBED4ABC1CEC}"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44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6941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4843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44232-6FDE-4929-843C-DBED4ABC1CEC}"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C40E-9DB6-43B8-AC06-3615BA47B1E2}" type="slidenum">
              <a:rPr lang="en-US" smtClean="0"/>
              <a:t>‹#›</a:t>
            </a:fld>
            <a:endParaRPr lang="en-US"/>
          </a:p>
        </p:txBody>
      </p:sp>
    </p:spTree>
    <p:extLst>
      <p:ext uri="{BB962C8B-B14F-4D97-AF65-F5344CB8AC3E}">
        <p14:creationId xmlns:p14="http://schemas.microsoft.com/office/powerpoint/2010/main" val="7386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manresources.acade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0" y="1761141"/>
            <a:ext cx="7175601" cy="4783734"/>
          </a:xfrm>
          <a:prstGeom prst="rect">
            <a:avLst/>
          </a:prstGeom>
        </p:spPr>
      </p:pic>
    </p:spTree>
    <p:extLst>
      <p:ext uri="{BB962C8B-B14F-4D97-AF65-F5344CB8AC3E}">
        <p14:creationId xmlns:p14="http://schemas.microsoft.com/office/powerpoint/2010/main" val="275488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smtClean="0"/>
              <a:t>Title VII: Language </a:t>
            </a:r>
            <a:r>
              <a:rPr lang="en-US" b="1" dirty="0"/>
              <a:t>and Accent </a:t>
            </a:r>
            <a:r>
              <a:rPr lang="en-US" b="1" dirty="0" smtClean="0"/>
              <a:t>Issues</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How would you respond?</a:t>
            </a:r>
            <a:endParaRPr lang="en-US" dirty="0"/>
          </a:p>
          <a:p>
            <a:pPr marL="0" indent="0">
              <a:buNone/>
            </a:pPr>
            <a:r>
              <a:rPr lang="en-US" dirty="0" smtClean="0"/>
              <a:t>You </a:t>
            </a:r>
            <a:r>
              <a:rPr lang="en-US" dirty="0"/>
              <a:t>have received multiple complaints from customers, clients, or patients about an employee who speaks with a pronounced accent.  The employee is a high-performing team member and has been recently promoted to a supervisory role.  In addition to customer complaints, employees supervised by this employee have commented that he is difficult to understand and “speaks softly.”</a:t>
            </a:r>
          </a:p>
          <a:p>
            <a:endParaRPr lang="en-US" dirty="0"/>
          </a:p>
        </p:txBody>
      </p:sp>
    </p:spTree>
    <p:extLst>
      <p:ext uri="{BB962C8B-B14F-4D97-AF65-F5344CB8AC3E}">
        <p14:creationId xmlns:p14="http://schemas.microsoft.com/office/powerpoint/2010/main" val="1158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smtClean="0"/>
              <a:t>Title VII: Language </a:t>
            </a:r>
            <a:r>
              <a:rPr lang="en-US" b="1" dirty="0"/>
              <a:t>and Accent </a:t>
            </a:r>
            <a:r>
              <a:rPr lang="en-US" b="1" dirty="0" smtClean="0"/>
              <a:t>Issues</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What would you do?</a:t>
            </a:r>
            <a:endParaRPr lang="en-US" dirty="0"/>
          </a:p>
          <a:p>
            <a:pPr marL="0" indent="0">
              <a:buNone/>
            </a:pPr>
            <a:r>
              <a:rPr lang="en-US" dirty="0"/>
              <a:t>In the situation above, your direct supervisor, the owner and CEO of the company, comes to you and instructs you to fire the employee with a pronounced accent because “he’s just too hard to understand, and he’s driving people away, affecting our bottom line.”  The CEO tells you that the employee had better be gone tomorrow, “or else you’re going to have a lot bigger issues to deal </a:t>
            </a:r>
            <a:r>
              <a:rPr lang="en-US" dirty="0" smtClean="0"/>
              <a:t>with</a:t>
            </a:r>
            <a:r>
              <a:rPr lang="en-US" dirty="0"/>
              <a:t>.”</a:t>
            </a:r>
          </a:p>
        </p:txBody>
      </p:sp>
    </p:spTree>
    <p:extLst>
      <p:ext uri="{BB962C8B-B14F-4D97-AF65-F5344CB8AC3E}">
        <p14:creationId xmlns:p14="http://schemas.microsoft.com/office/powerpoint/2010/main" val="28166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smtClean="0"/>
              <a:t>The Case</a:t>
            </a:r>
            <a:endParaRPr lang="en-US" dirty="0"/>
          </a:p>
        </p:txBody>
      </p:sp>
      <p:sp>
        <p:nvSpPr>
          <p:cNvPr id="3" name="Content Placeholder 2"/>
          <p:cNvSpPr>
            <a:spLocks noGrp="1"/>
          </p:cNvSpPr>
          <p:nvPr>
            <p:ph idx="1"/>
          </p:nvPr>
        </p:nvSpPr>
        <p:spPr>
          <a:xfrm>
            <a:off x="838200" y="2297518"/>
            <a:ext cx="10515600" cy="3879445"/>
          </a:xfrm>
        </p:spPr>
        <p:txBody>
          <a:bodyPr>
            <a:normAutofit fontScale="92500" lnSpcReduction="10000"/>
          </a:bodyPr>
          <a:lstStyle/>
          <a:p>
            <a:pPr marL="0" indent="0">
              <a:buNone/>
            </a:pPr>
            <a:r>
              <a:rPr lang="en-US" dirty="0"/>
              <a:t>In </a:t>
            </a:r>
            <a:r>
              <a:rPr lang="en-US" i="1" dirty="0"/>
              <a:t>Hoang Nguyen v. Unified Gov't of Wyandotte </a:t>
            </a:r>
            <a:r>
              <a:rPr lang="en-US" i="1" dirty="0" err="1"/>
              <a:t>Cty</a:t>
            </a:r>
            <a:r>
              <a:rPr lang="en-US" i="1" dirty="0"/>
              <a:t>.</a:t>
            </a:r>
            <a:r>
              <a:rPr lang="en-US" dirty="0"/>
              <a:t>, the U.S. District Court for the District of Kansas ruled against an employer that had demoted a plant engineer of Vietnamese national origin, despite his positive performance evaluations in every area of his work.  Nguyen was replaced by a less qualified individual, and his supervisor testified that Nguyen was “’hard to understand sometimes,’ ‘he tend[</a:t>
            </a:r>
            <a:r>
              <a:rPr lang="en-US" dirty="0" err="1"/>
              <a:t>ed</a:t>
            </a:r>
            <a:r>
              <a:rPr lang="en-US" dirty="0"/>
              <a:t>] to speak pretty softly,’ his ‘pronunciation ... is a little bit deficient ... given the time he’s been in [the U.S.]’, and ‘it’s very hard to understand him’ particularly in a big group meeting.”  </a:t>
            </a:r>
            <a:r>
              <a:rPr lang="en-US" i="1" dirty="0"/>
              <a:t>Id</a:t>
            </a:r>
            <a:r>
              <a:rPr lang="en-US" dirty="0"/>
              <a:t>. at *4.  The court found that Nguyen’s accent was a primary factor in his demotion, and noted that “Accent and national origin are generally inextricably intertwined.”  </a:t>
            </a:r>
            <a:r>
              <a:rPr lang="en-US" i="1" dirty="0"/>
              <a:t>Id</a:t>
            </a:r>
            <a:r>
              <a:rPr lang="en-US" dirty="0"/>
              <a:t>. at *9.</a:t>
            </a:r>
          </a:p>
        </p:txBody>
      </p:sp>
      <p:sp>
        <p:nvSpPr>
          <p:cNvPr id="4" name="TextBox 3"/>
          <p:cNvSpPr txBox="1"/>
          <p:nvPr/>
        </p:nvSpPr>
        <p:spPr>
          <a:xfrm>
            <a:off x="473825" y="6053852"/>
            <a:ext cx="7237879" cy="246221"/>
          </a:xfrm>
          <a:prstGeom prst="rect">
            <a:avLst/>
          </a:prstGeom>
          <a:noFill/>
        </p:spPr>
        <p:txBody>
          <a:bodyPr wrap="none" rtlCol="0">
            <a:spAutoFit/>
          </a:bodyPr>
          <a:lstStyle/>
          <a:p>
            <a:r>
              <a:rPr lang="en-US" sz="1000" dirty="0"/>
              <a:t>Hoang Nguyen v. Unified Gov't of Wyandotte </a:t>
            </a:r>
            <a:r>
              <a:rPr lang="en-US" sz="1000" dirty="0" err="1"/>
              <a:t>Cty</a:t>
            </a:r>
            <a:r>
              <a:rPr lang="en-US" sz="1000" dirty="0"/>
              <a:t>./Kansas City, Kansas</a:t>
            </a:r>
            <a:r>
              <a:rPr lang="en-US" sz="1000" i="1" dirty="0"/>
              <a:t>, No. 16-2654-JAR, 2018 WL 587231, at *9 (D. Kan. Jan. 29, 2018)</a:t>
            </a:r>
            <a:r>
              <a:rPr lang="en-US" sz="1000" b="1" i="1" dirty="0"/>
              <a:t>.</a:t>
            </a:r>
            <a:endParaRPr lang="en-US" sz="1000" dirty="0"/>
          </a:p>
        </p:txBody>
      </p:sp>
    </p:spTree>
    <p:extLst>
      <p:ext uri="{BB962C8B-B14F-4D97-AF65-F5344CB8AC3E}">
        <p14:creationId xmlns:p14="http://schemas.microsoft.com/office/powerpoint/2010/main" val="42649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Bottom Line</a:t>
            </a:r>
          </a:p>
        </p:txBody>
      </p:sp>
      <p:sp>
        <p:nvSpPr>
          <p:cNvPr id="3" name="Content Placeholder 2"/>
          <p:cNvSpPr>
            <a:spLocks noGrp="1"/>
          </p:cNvSpPr>
          <p:nvPr>
            <p:ph idx="1"/>
          </p:nvPr>
        </p:nvSpPr>
        <p:spPr>
          <a:xfrm>
            <a:off x="838200" y="3125585"/>
            <a:ext cx="10515600" cy="3051378"/>
          </a:xfrm>
        </p:spPr>
        <p:txBody>
          <a:bodyPr>
            <a:normAutofit/>
          </a:bodyPr>
          <a:lstStyle/>
          <a:p>
            <a:pPr marL="0" indent="0">
              <a:buNone/>
            </a:pPr>
            <a:r>
              <a:rPr lang="en-US" dirty="0"/>
              <a:t>Discrimination against someone because of their accent or language issues is illegal under Title VII of the Civil Rights Act of 1964, as amended.  Language, accent, and national origin are all connected, and Title VII expressly prohibits discrimination based on national origin.  Many courts have ruled similarly to the court in </a:t>
            </a:r>
            <a:r>
              <a:rPr lang="en-US" i="1" dirty="0"/>
              <a:t>Hoang Nguyen</a:t>
            </a:r>
            <a:r>
              <a:rPr lang="en-US" dirty="0"/>
              <a:t>, noting the relationship between national origin, language, and accent issues.</a:t>
            </a:r>
          </a:p>
        </p:txBody>
      </p:sp>
    </p:spTree>
    <p:extLst>
      <p:ext uri="{BB962C8B-B14F-4D97-AF65-F5344CB8AC3E}">
        <p14:creationId xmlns:p14="http://schemas.microsoft.com/office/powerpoint/2010/main" val="186507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pPr algn="ctr"/>
            <a:r>
              <a:rPr lang="en-US" b="1" dirty="0" smtClean="0"/>
              <a:t>Download </a:t>
            </a:r>
            <a:r>
              <a:rPr lang="en-US" b="1" dirty="0"/>
              <a:t>more free HR Expert Toolkits!</a:t>
            </a:r>
          </a:p>
        </p:txBody>
      </p:sp>
      <p:sp>
        <p:nvSpPr>
          <p:cNvPr id="3" name="Content Placeholder 2"/>
          <p:cNvSpPr>
            <a:spLocks noGrp="1"/>
          </p:cNvSpPr>
          <p:nvPr>
            <p:ph idx="1"/>
          </p:nvPr>
        </p:nvSpPr>
        <p:spPr>
          <a:xfrm>
            <a:off x="838200" y="3424844"/>
            <a:ext cx="10515600" cy="1379913"/>
          </a:xfrm>
        </p:spPr>
        <p:txBody>
          <a:bodyPr>
            <a:normAutofit/>
          </a:bodyPr>
          <a:lstStyle/>
          <a:p>
            <a:pPr marL="0" indent="0" algn="r">
              <a:buNone/>
            </a:pPr>
            <a:r>
              <a:rPr lang="en-US" dirty="0" smtClean="0"/>
              <a:t>Visit The </a:t>
            </a:r>
            <a:r>
              <a:rPr lang="en-US" dirty="0"/>
              <a:t>HR </a:t>
            </a:r>
            <a:r>
              <a:rPr lang="en-US" dirty="0" smtClean="0"/>
              <a:t>Academy</a:t>
            </a:r>
            <a:endParaRPr lang="en-US" dirty="0" smtClean="0"/>
          </a:p>
          <a:p>
            <a:pPr marL="0" indent="0" algn="r">
              <a:buNone/>
            </a:pPr>
            <a:r>
              <a:rPr lang="en-US" u="sng" dirty="0" smtClean="0">
                <a:hlinkClick r:id="rId3"/>
              </a:rPr>
              <a:t>https</a:t>
            </a:r>
            <a:r>
              <a:rPr lang="en-US" u="sng" dirty="0">
                <a:hlinkClick r:id="rId3"/>
              </a:rPr>
              <a:t>://humanresources.academy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95" y="4482154"/>
            <a:ext cx="3069144" cy="2046096"/>
          </a:xfrm>
          <a:prstGeom prst="rect">
            <a:avLst/>
          </a:prstGeom>
        </p:spPr>
      </p:pic>
    </p:spTree>
    <p:extLst>
      <p:ext uri="{BB962C8B-B14F-4D97-AF65-F5344CB8AC3E}">
        <p14:creationId xmlns:p14="http://schemas.microsoft.com/office/powerpoint/2010/main" val="294612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453</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Title VII: Language and Accent Issues</vt:lpstr>
      <vt:lpstr>Title VII: Language and Accent Issues</vt:lpstr>
      <vt:lpstr>The Case</vt:lpstr>
      <vt:lpstr>The Bottom Line</vt:lpstr>
      <vt:lpstr>Download more free HR Expert Toolkits!</vt:lpstr>
    </vt:vector>
  </TitlesOfParts>
  <Company>Idaho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Earwicker</dc:creator>
  <cp:lastModifiedBy>Benjamin Earwicker</cp:lastModifiedBy>
  <cp:revision>7</cp:revision>
  <dcterms:created xsi:type="dcterms:W3CDTF">2019-07-18T16:13:47Z</dcterms:created>
  <dcterms:modified xsi:type="dcterms:W3CDTF">2021-01-09T19:00:45Z</dcterms:modified>
</cp:coreProperties>
</file>