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5"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3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08235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86102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5086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409075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597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9279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44232-6FDE-4929-843C-DBED4ABC1CEC}" type="datetimeFigureOut">
              <a:rPr lang="en-US" smtClean="0"/>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32468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44232-6FDE-4929-843C-DBED4ABC1CEC}" type="datetimeFigureOut">
              <a:rPr lang="en-US" smtClean="0"/>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3347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44232-6FDE-4929-843C-DBED4ABC1CEC}" type="datetimeFigureOut">
              <a:rPr lang="en-US" smtClean="0"/>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449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69417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4843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44232-6FDE-4929-843C-DBED4ABC1CEC}"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AC40E-9DB6-43B8-AC06-3615BA47B1E2}" type="slidenum">
              <a:rPr lang="en-US" smtClean="0"/>
              <a:t>‹#›</a:t>
            </a:fld>
            <a:endParaRPr lang="en-US"/>
          </a:p>
        </p:txBody>
      </p:sp>
    </p:spTree>
    <p:extLst>
      <p:ext uri="{BB962C8B-B14F-4D97-AF65-F5344CB8AC3E}">
        <p14:creationId xmlns:p14="http://schemas.microsoft.com/office/powerpoint/2010/main" val="73861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umanresources.acade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61" y="1761141"/>
            <a:ext cx="7175599" cy="4783733"/>
          </a:xfrm>
          <a:prstGeom prst="rect">
            <a:avLst/>
          </a:prstGeom>
        </p:spPr>
      </p:pic>
    </p:spTree>
    <p:extLst>
      <p:ext uri="{BB962C8B-B14F-4D97-AF65-F5344CB8AC3E}">
        <p14:creationId xmlns:p14="http://schemas.microsoft.com/office/powerpoint/2010/main" val="275488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Overview: Disparate Treatment</a:t>
            </a:r>
            <a:endParaRPr lang="en-US" dirty="0"/>
          </a:p>
        </p:txBody>
      </p:sp>
      <p:sp>
        <p:nvSpPr>
          <p:cNvPr id="3" name="Content Placeholder 2"/>
          <p:cNvSpPr>
            <a:spLocks noGrp="1"/>
          </p:cNvSpPr>
          <p:nvPr>
            <p:ph idx="1"/>
          </p:nvPr>
        </p:nvSpPr>
        <p:spPr>
          <a:xfrm>
            <a:off x="838200" y="3117273"/>
            <a:ext cx="10515600" cy="3059690"/>
          </a:xfrm>
        </p:spPr>
        <p:txBody>
          <a:bodyPr>
            <a:normAutofit lnSpcReduction="10000"/>
          </a:bodyPr>
          <a:lstStyle/>
          <a:p>
            <a:pPr marL="0" indent="0">
              <a:buNone/>
            </a:pPr>
            <a:r>
              <a:rPr lang="en-US" b="1" dirty="0"/>
              <a:t>Q. How would you respond?</a:t>
            </a:r>
            <a:endParaRPr lang="en-US" dirty="0"/>
          </a:p>
          <a:p>
            <a:pPr marL="0" indent="0">
              <a:buNone/>
            </a:pPr>
            <a:r>
              <a:rPr lang="en-US" dirty="0"/>
              <a:t>An employee comes to you and complains that she is being treated differently than other employees because she has medical restrictions in place due to a heart attack; the organization is placing her on administrative leave for an inability to perform the essential functions of her job.  Other employees have failed fitness-for-duty exams in the past, but she feels the employer is targeting her and treating her differently because of her race and sex.</a:t>
            </a:r>
          </a:p>
        </p:txBody>
      </p:sp>
    </p:spTree>
    <p:extLst>
      <p:ext uri="{BB962C8B-B14F-4D97-AF65-F5344CB8AC3E}">
        <p14:creationId xmlns:p14="http://schemas.microsoft.com/office/powerpoint/2010/main" val="11587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smtClean="0"/>
              <a:t>Title VII: Language </a:t>
            </a:r>
            <a:r>
              <a:rPr lang="en-US" b="1" dirty="0"/>
              <a:t>and Accent </a:t>
            </a:r>
            <a:r>
              <a:rPr lang="en-US" b="1" dirty="0" smtClean="0"/>
              <a:t>Issues</a:t>
            </a:r>
            <a:endParaRPr lang="en-US" dirty="0"/>
          </a:p>
        </p:txBody>
      </p:sp>
      <p:sp>
        <p:nvSpPr>
          <p:cNvPr id="3" name="Content Placeholder 2"/>
          <p:cNvSpPr>
            <a:spLocks noGrp="1"/>
          </p:cNvSpPr>
          <p:nvPr>
            <p:ph idx="1"/>
          </p:nvPr>
        </p:nvSpPr>
        <p:spPr>
          <a:xfrm>
            <a:off x="838200" y="3117273"/>
            <a:ext cx="10515600" cy="3059690"/>
          </a:xfrm>
        </p:spPr>
        <p:txBody>
          <a:bodyPr>
            <a:normAutofit/>
          </a:bodyPr>
          <a:lstStyle/>
          <a:p>
            <a:pPr marL="0" indent="0">
              <a:buNone/>
            </a:pPr>
            <a:r>
              <a:rPr lang="en-US" b="1" dirty="0"/>
              <a:t>Q. What would you recommend?</a:t>
            </a:r>
            <a:endParaRPr lang="en-US" dirty="0"/>
          </a:p>
          <a:p>
            <a:pPr marL="0" indent="0">
              <a:buNone/>
            </a:pPr>
            <a:r>
              <a:rPr lang="en-US" dirty="0"/>
              <a:t>In the situation above, the employee indicates she intends to file a discrimination claim with HR and then the Equal Employment Opportunity Commission because she believes the actions against her constitute illegal discrimination.  In your current role, what would you say or do in response? </a:t>
            </a:r>
          </a:p>
        </p:txBody>
      </p:sp>
    </p:spTree>
    <p:extLst>
      <p:ext uri="{BB962C8B-B14F-4D97-AF65-F5344CB8AC3E}">
        <p14:creationId xmlns:p14="http://schemas.microsoft.com/office/powerpoint/2010/main" val="281665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859" y="848845"/>
            <a:ext cx="2434244" cy="1325563"/>
          </a:xfrm>
        </p:spPr>
        <p:txBody>
          <a:bodyPr/>
          <a:lstStyle/>
          <a:p>
            <a:pPr algn="r"/>
            <a:r>
              <a:rPr lang="en-US" b="1" dirty="0" smtClean="0"/>
              <a:t>The Case</a:t>
            </a:r>
            <a:endParaRPr lang="en-US" dirty="0"/>
          </a:p>
        </p:txBody>
      </p:sp>
      <p:sp>
        <p:nvSpPr>
          <p:cNvPr id="3" name="Content Placeholder 2"/>
          <p:cNvSpPr>
            <a:spLocks noGrp="1"/>
          </p:cNvSpPr>
          <p:nvPr>
            <p:ph idx="1"/>
          </p:nvPr>
        </p:nvSpPr>
        <p:spPr>
          <a:xfrm>
            <a:off x="838200" y="2297518"/>
            <a:ext cx="10515600" cy="3879445"/>
          </a:xfrm>
        </p:spPr>
        <p:txBody>
          <a:bodyPr>
            <a:normAutofit lnSpcReduction="10000"/>
          </a:bodyPr>
          <a:lstStyle/>
          <a:p>
            <a:pPr marL="0" indent="0">
              <a:buNone/>
            </a:pPr>
            <a:r>
              <a:rPr lang="en-US" dirty="0"/>
              <a:t>In </a:t>
            </a:r>
            <a:r>
              <a:rPr lang="en-US" i="1" dirty="0"/>
              <a:t>Lewis v. City of Union City, Georgia</a:t>
            </a:r>
            <a:r>
              <a:rPr lang="en-US" dirty="0"/>
              <a:t>, the 11th Circuit Court of Appeals held that a “comparator” in anti-discrimination claims must be similarly situated in all material respects.  Jacqueline Lewis, an African-American woman, suffered a heart attack the year after her promotion to detective, but was cleared to return to work without restrictions.  When the Police Chief announced a new policy requiring officers to carry Tasers and pepper spray, Detective Lewis’s physician recommended that she not be near either, due to her previous heart attack and chronic conditions.  The City placed her on leave and then terminated her, claiming she could not perform the essential functions of her position. </a:t>
            </a:r>
          </a:p>
        </p:txBody>
      </p:sp>
      <p:sp>
        <p:nvSpPr>
          <p:cNvPr id="4" name="TextBox 3"/>
          <p:cNvSpPr txBox="1"/>
          <p:nvPr/>
        </p:nvSpPr>
        <p:spPr>
          <a:xfrm>
            <a:off x="473825" y="6053852"/>
            <a:ext cx="7237879" cy="246221"/>
          </a:xfrm>
          <a:prstGeom prst="rect">
            <a:avLst/>
          </a:prstGeom>
          <a:noFill/>
        </p:spPr>
        <p:txBody>
          <a:bodyPr wrap="none" rtlCol="0">
            <a:spAutoFit/>
          </a:bodyPr>
          <a:lstStyle/>
          <a:p>
            <a:r>
              <a:rPr lang="en-US" sz="1000" dirty="0"/>
              <a:t>Hoang Nguyen v. Unified Gov't of Wyandotte </a:t>
            </a:r>
            <a:r>
              <a:rPr lang="en-US" sz="1000" dirty="0" err="1"/>
              <a:t>Cty</a:t>
            </a:r>
            <a:r>
              <a:rPr lang="en-US" sz="1000" dirty="0"/>
              <a:t>./Kansas City, Kansas</a:t>
            </a:r>
            <a:r>
              <a:rPr lang="en-US" sz="1000" i="1" dirty="0"/>
              <a:t>, No. 16-2654-JAR, 2018 WL 587231, at *9 (D. Kan. Jan. 29, 2018)</a:t>
            </a:r>
            <a:r>
              <a:rPr lang="en-US" sz="1000" b="1" i="1" dirty="0"/>
              <a:t>.</a:t>
            </a:r>
            <a:endParaRPr lang="en-US" sz="1000" dirty="0"/>
          </a:p>
        </p:txBody>
      </p:sp>
    </p:spTree>
    <p:extLst>
      <p:ext uri="{BB962C8B-B14F-4D97-AF65-F5344CB8AC3E}">
        <p14:creationId xmlns:p14="http://schemas.microsoft.com/office/powerpoint/2010/main" val="42649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859" y="848845"/>
            <a:ext cx="2434244" cy="1325563"/>
          </a:xfrm>
        </p:spPr>
        <p:txBody>
          <a:bodyPr/>
          <a:lstStyle/>
          <a:p>
            <a:pPr algn="r"/>
            <a:r>
              <a:rPr lang="en-US" b="1" dirty="0" smtClean="0"/>
              <a:t>The Case</a:t>
            </a:r>
            <a:endParaRPr lang="en-US" dirty="0"/>
          </a:p>
        </p:txBody>
      </p:sp>
      <p:sp>
        <p:nvSpPr>
          <p:cNvPr id="3" name="Content Placeholder 2"/>
          <p:cNvSpPr>
            <a:spLocks noGrp="1"/>
          </p:cNvSpPr>
          <p:nvPr>
            <p:ph idx="1"/>
          </p:nvPr>
        </p:nvSpPr>
        <p:spPr>
          <a:xfrm>
            <a:off x="838200" y="2297518"/>
            <a:ext cx="10515600" cy="3879445"/>
          </a:xfrm>
        </p:spPr>
        <p:txBody>
          <a:bodyPr>
            <a:normAutofit lnSpcReduction="10000"/>
          </a:bodyPr>
          <a:lstStyle/>
          <a:p>
            <a:pPr marL="0" indent="0">
              <a:buNone/>
            </a:pPr>
            <a:r>
              <a:rPr lang="en-US" dirty="0"/>
              <a:t>Lewis sued for race and gender discrimination under Title VII, the Equal Protection Clause, and 42 U.S.C. § 1981.  Lewis offered two comparators who had failed a physical fitness test.  In one case, the comparator passed the test on the second attempt.  In the other, the employee was terminated.  The 11th Circuit held that an employee and her comparators “must be sufficiently similar, in an objective sense, that they ‘cannot reasonably be distinguished.’”  </a:t>
            </a:r>
            <a:r>
              <a:rPr lang="en-US" i="1" dirty="0"/>
              <a:t>Id</a:t>
            </a:r>
            <a:r>
              <a:rPr lang="en-US" dirty="0"/>
              <a:t>. at 1228 citing </a:t>
            </a:r>
            <a:r>
              <a:rPr lang="en-US" i="1" dirty="0"/>
              <a:t>Young</a:t>
            </a:r>
            <a:r>
              <a:rPr lang="en-US" dirty="0"/>
              <a:t>, 135 </a:t>
            </a:r>
            <a:r>
              <a:rPr lang="en-US" dirty="0" err="1"/>
              <a:t>S.Ct</a:t>
            </a:r>
            <a:r>
              <a:rPr lang="en-US" dirty="0"/>
              <a:t>. at 1355.  In this case, Lewis did not meet her burden to show that her comparators were </a:t>
            </a:r>
            <a:r>
              <a:rPr lang="en-US" dirty="0" smtClean="0"/>
              <a:t>sufficiently </a:t>
            </a:r>
            <a:br>
              <a:rPr lang="en-US" dirty="0" smtClean="0"/>
            </a:br>
            <a:r>
              <a:rPr lang="en-US" dirty="0" smtClean="0"/>
              <a:t>similar </a:t>
            </a:r>
            <a:r>
              <a:rPr lang="en-US" dirty="0"/>
              <a:t>to her. </a:t>
            </a:r>
          </a:p>
        </p:txBody>
      </p:sp>
      <p:sp>
        <p:nvSpPr>
          <p:cNvPr id="4" name="TextBox 3"/>
          <p:cNvSpPr txBox="1"/>
          <p:nvPr/>
        </p:nvSpPr>
        <p:spPr>
          <a:xfrm>
            <a:off x="473825" y="6053852"/>
            <a:ext cx="3669594" cy="246221"/>
          </a:xfrm>
          <a:prstGeom prst="rect">
            <a:avLst/>
          </a:prstGeom>
          <a:noFill/>
        </p:spPr>
        <p:txBody>
          <a:bodyPr wrap="none" rtlCol="0">
            <a:spAutoFit/>
          </a:bodyPr>
          <a:lstStyle/>
          <a:p>
            <a:r>
              <a:rPr lang="en-US" sz="1000" i="1" dirty="0"/>
              <a:t>Lewis v. City of Union City, Georgia</a:t>
            </a:r>
            <a:r>
              <a:rPr lang="en-US" sz="1000" dirty="0"/>
              <a:t>, 918 F.3d 1213 (11th Cir. 2019).</a:t>
            </a:r>
          </a:p>
        </p:txBody>
      </p:sp>
    </p:spTree>
    <p:extLst>
      <p:ext uri="{BB962C8B-B14F-4D97-AF65-F5344CB8AC3E}">
        <p14:creationId xmlns:p14="http://schemas.microsoft.com/office/powerpoint/2010/main" val="12231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Bottom Line</a:t>
            </a:r>
          </a:p>
        </p:txBody>
      </p:sp>
      <p:sp>
        <p:nvSpPr>
          <p:cNvPr id="3" name="Content Placeholder 2"/>
          <p:cNvSpPr>
            <a:spLocks noGrp="1"/>
          </p:cNvSpPr>
          <p:nvPr>
            <p:ph idx="1"/>
          </p:nvPr>
        </p:nvSpPr>
        <p:spPr>
          <a:xfrm>
            <a:off x="838200" y="3125585"/>
            <a:ext cx="10515600" cy="3051378"/>
          </a:xfrm>
        </p:spPr>
        <p:txBody>
          <a:bodyPr>
            <a:normAutofit/>
          </a:bodyPr>
          <a:lstStyle/>
          <a:p>
            <a:pPr marL="0" indent="0">
              <a:buNone/>
            </a:pPr>
            <a:r>
              <a:rPr lang="en-US" dirty="0"/>
              <a:t>Under the </a:t>
            </a:r>
            <a:r>
              <a:rPr lang="en-US" i="1" dirty="0"/>
              <a:t>McDonnell Douglas </a:t>
            </a:r>
            <a:r>
              <a:rPr lang="en-US" dirty="0"/>
              <a:t>burden-shifting framework, an employee has the burden to demonstrate that she was treated differently from other individuals who were similarly situated.  The 11th Circuit clarified that this includes all </a:t>
            </a:r>
            <a:r>
              <a:rPr lang="en-US" i="1" dirty="0"/>
              <a:t>material</a:t>
            </a:r>
            <a:r>
              <a:rPr lang="en-US" dirty="0"/>
              <a:t> </a:t>
            </a:r>
            <a:r>
              <a:rPr lang="en-US" i="1" dirty="0"/>
              <a:t>respects</a:t>
            </a:r>
            <a:r>
              <a:rPr lang="en-US" dirty="0"/>
              <a:t> of the treatment in question.</a:t>
            </a:r>
          </a:p>
        </p:txBody>
      </p:sp>
    </p:spTree>
    <p:extLst>
      <p:ext uri="{BB962C8B-B14F-4D97-AF65-F5344CB8AC3E}">
        <p14:creationId xmlns:p14="http://schemas.microsoft.com/office/powerpoint/2010/main" val="186507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pPr algn="ctr"/>
            <a:r>
              <a:rPr lang="en-US" b="1" dirty="0" smtClean="0"/>
              <a:t>Download </a:t>
            </a:r>
            <a:r>
              <a:rPr lang="en-US" b="1" dirty="0"/>
              <a:t>more free HR Expert Toolkits!</a:t>
            </a:r>
          </a:p>
        </p:txBody>
      </p:sp>
      <p:sp>
        <p:nvSpPr>
          <p:cNvPr id="3" name="Content Placeholder 2"/>
          <p:cNvSpPr>
            <a:spLocks noGrp="1"/>
          </p:cNvSpPr>
          <p:nvPr>
            <p:ph idx="1"/>
          </p:nvPr>
        </p:nvSpPr>
        <p:spPr>
          <a:xfrm>
            <a:off x="838200" y="3424844"/>
            <a:ext cx="10515600" cy="1379913"/>
          </a:xfrm>
        </p:spPr>
        <p:txBody>
          <a:bodyPr>
            <a:normAutofit/>
          </a:bodyPr>
          <a:lstStyle/>
          <a:p>
            <a:pPr marL="0" indent="0" algn="r">
              <a:buNone/>
            </a:pPr>
            <a:r>
              <a:rPr lang="en-US" dirty="0" smtClean="0"/>
              <a:t>Visit The </a:t>
            </a:r>
            <a:r>
              <a:rPr lang="en-US" dirty="0"/>
              <a:t>HR </a:t>
            </a:r>
            <a:r>
              <a:rPr lang="en-US" dirty="0" smtClean="0"/>
              <a:t>Academy</a:t>
            </a:r>
            <a:endParaRPr lang="en-US" dirty="0" smtClean="0"/>
          </a:p>
          <a:p>
            <a:pPr marL="0" indent="0" algn="r">
              <a:buNone/>
            </a:pPr>
            <a:r>
              <a:rPr lang="en-US" u="sng" dirty="0" smtClean="0">
                <a:hlinkClick r:id="rId3"/>
              </a:rPr>
              <a:t>https</a:t>
            </a:r>
            <a:r>
              <a:rPr lang="en-US" u="sng" dirty="0">
                <a:hlinkClick r:id="rId3"/>
              </a:rPr>
              <a:t>://humanresources.academy</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96" y="4482154"/>
            <a:ext cx="3069142" cy="2046095"/>
          </a:xfrm>
          <a:prstGeom prst="rect">
            <a:avLst/>
          </a:prstGeom>
        </p:spPr>
      </p:pic>
    </p:spTree>
    <p:extLst>
      <p:ext uri="{BB962C8B-B14F-4D97-AF65-F5344CB8AC3E}">
        <p14:creationId xmlns:p14="http://schemas.microsoft.com/office/powerpoint/2010/main" val="294612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519</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Overview: Disparate Treatment</vt:lpstr>
      <vt:lpstr>Title VII: Language and Accent Issues</vt:lpstr>
      <vt:lpstr>The Case</vt:lpstr>
      <vt:lpstr>The Case</vt:lpstr>
      <vt:lpstr>The Bottom Line</vt:lpstr>
      <vt:lpstr>Download more free HR Expert Toolkits!</vt:lpstr>
    </vt:vector>
  </TitlesOfParts>
  <Company>Idaho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Earwicker</dc:creator>
  <cp:lastModifiedBy>Benjamin Earwicker</cp:lastModifiedBy>
  <cp:revision>8</cp:revision>
  <dcterms:created xsi:type="dcterms:W3CDTF">2019-07-18T16:13:47Z</dcterms:created>
  <dcterms:modified xsi:type="dcterms:W3CDTF">2021-01-09T18:46:32Z</dcterms:modified>
</cp:coreProperties>
</file>